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256" r:id="rId2"/>
    <p:sldId id="257" r:id="rId3"/>
    <p:sldId id="272" r:id="rId4"/>
    <p:sldId id="258" r:id="rId5"/>
    <p:sldId id="259" r:id="rId6"/>
    <p:sldId id="264" r:id="rId7"/>
    <p:sldId id="266" r:id="rId8"/>
    <p:sldId id="265" r:id="rId9"/>
    <p:sldId id="267" r:id="rId10"/>
    <p:sldId id="260" r:id="rId11"/>
    <p:sldId id="276" r:id="rId12"/>
    <p:sldId id="261" r:id="rId13"/>
    <p:sldId id="268" r:id="rId14"/>
    <p:sldId id="273" r:id="rId15"/>
    <p:sldId id="262" r:id="rId16"/>
    <p:sldId id="275" r:id="rId17"/>
    <p:sldId id="277" r:id="rId18"/>
    <p:sldId id="278" r:id="rId19"/>
    <p:sldId id="279" r:id="rId20"/>
    <p:sldId id="271" r:id="rId21"/>
    <p:sldId id="270" r:id="rId22"/>
    <p:sldId id="269" r:id="rId23"/>
    <p:sldId id="27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  <a:srgbClr val="3B2C24"/>
    <a:srgbClr val="FFFFFF"/>
    <a:srgbClr val="582800"/>
    <a:srgbClr val="7F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E7D97-947D-41E6-9F0A-1B37A3E1464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732C5-306E-40D9-A011-303413B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9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EFEF1-B3C0-4F5B-951D-95D3B174A9A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7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EFEF1-B3C0-4F5B-951D-95D3B174A9A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7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EFEF1-B3C0-4F5B-951D-95D3B174A9A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37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2637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4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21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345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7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55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8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00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F9215685-1BE5-4BD1-8E92-DFA5F02E82E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2E21391F-2C2A-41C8-974C-D7D254B6B1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1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 11"/>
          <p:cNvSpPr/>
          <p:nvPr/>
        </p:nvSpPr>
        <p:spPr>
          <a:xfrm rot="11007116">
            <a:off x="9595470" y="4323807"/>
            <a:ext cx="2003789" cy="1174492"/>
          </a:xfrm>
          <a:prstGeom prst="rtTriangle">
            <a:avLst/>
          </a:prstGeom>
          <a:solidFill>
            <a:srgbClr val="3B2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58966" y="2324278"/>
            <a:ext cx="2676795" cy="26767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9463" y="5255288"/>
            <a:ext cx="2391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컴퓨터공학과</a:t>
            </a:r>
            <a:endParaRPr lang="en-US" altLang="ko-KR" sz="2000" dirty="0" smtClean="0"/>
          </a:p>
          <a:p>
            <a:r>
              <a:rPr lang="ko-KR" altLang="en-US" sz="2800" dirty="0" smtClean="0"/>
              <a:t>정훈용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19897832">
            <a:off x="-673002" y="-682263"/>
            <a:ext cx="3988095" cy="1537849"/>
          </a:xfrm>
          <a:prstGeom prst="rect">
            <a:avLst/>
          </a:prstGeom>
          <a:gradFill flip="none" rotWithShape="1">
            <a:gsLst>
              <a:gs pos="39000">
                <a:srgbClr val="F0A22E"/>
              </a:gs>
              <a:gs pos="100000">
                <a:srgbClr val="7F3900"/>
              </a:gs>
              <a:gs pos="0">
                <a:srgbClr val="F0A22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361311">
            <a:off x="8505130" y="-634584"/>
            <a:ext cx="3988095" cy="153784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3B2C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41130">
            <a:off x="-306673" y="6619176"/>
            <a:ext cx="7564679" cy="580236"/>
          </a:xfrm>
          <a:prstGeom prst="rect">
            <a:avLst/>
          </a:prstGeom>
          <a:gradFill>
            <a:gsLst>
              <a:gs pos="7000">
                <a:schemeClr val="accent1">
                  <a:lumMod val="50000"/>
                </a:schemeClr>
              </a:gs>
              <a:gs pos="100000">
                <a:srgbClr val="F0A22E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4120" y="2874449"/>
            <a:ext cx="6440992" cy="810107"/>
          </a:xfrm>
          <a:prstGeom prst="rect">
            <a:avLst/>
          </a:prstGeom>
          <a:solidFill>
            <a:srgbClr val="3B2C24"/>
          </a:solidFill>
          <a:ln>
            <a:noFill/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40970" y="2145787"/>
            <a:ext cx="5657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PRADYSS</a:t>
            </a:r>
            <a:endParaRPr lang="ko-KR" altLang="en-US" sz="8800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46114" y="5255288"/>
            <a:ext cx="2703543" cy="3136110"/>
            <a:chOff x="8749367" y="5073087"/>
            <a:chExt cx="2703543" cy="3136110"/>
          </a:xfrm>
          <a:gradFill flip="none" rotWithShape="1">
            <a:gsLst>
              <a:gs pos="0">
                <a:srgbClr val="7F3900"/>
              </a:gs>
              <a:gs pos="57000">
                <a:srgbClr val="582800"/>
              </a:gs>
            </a:gsLst>
            <a:lin ang="270000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육각형 4"/>
            <p:cNvSpPr/>
            <p:nvPr/>
          </p:nvSpPr>
          <p:spPr>
            <a:xfrm rot="16200000">
              <a:off x="8533084" y="5289370"/>
              <a:ext cx="3136110" cy="2703543"/>
            </a:xfrm>
            <a:prstGeom prst="hexagon">
              <a:avLst/>
            </a:prstGeom>
            <a:grpFill/>
            <a:ln w="2444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육각형 3"/>
            <p:cNvSpPr/>
            <p:nvPr/>
          </p:nvSpPr>
          <p:spPr>
            <a:xfrm rot="16200000">
              <a:off x="8533084" y="5289370"/>
              <a:ext cx="3136110" cy="2703543"/>
            </a:xfrm>
            <a:prstGeom prst="hexagon">
              <a:avLst/>
            </a:prstGeom>
            <a:grpFill/>
            <a:ln w="171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375112" y="5991199"/>
            <a:ext cx="1960502" cy="2274182"/>
            <a:chOff x="7273933" y="6007028"/>
            <a:chExt cx="1960502" cy="2274182"/>
          </a:xfr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582800"/>
              </a:gs>
            </a:gsLst>
            <a:lin ang="2700000" scaled="1"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" name="육각형 8"/>
            <p:cNvSpPr/>
            <p:nvPr/>
          </p:nvSpPr>
          <p:spPr>
            <a:xfrm rot="16200000">
              <a:off x="7117094" y="6163869"/>
              <a:ext cx="2274181" cy="1960501"/>
            </a:xfrm>
            <a:prstGeom prst="hexagon">
              <a:avLst/>
            </a:prstGeom>
            <a:grpFill/>
            <a:ln w="282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 rot="16200000">
              <a:off x="7117093" y="6163868"/>
              <a:ext cx="2274181" cy="1960501"/>
            </a:xfrm>
            <a:prstGeom prst="hexagon">
              <a:avLst/>
            </a:prstGeom>
            <a:grpFill/>
            <a:ln w="1714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1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제작 방법과 환경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4092" y="3747329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적절한 센서의 활용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9" y="1367309"/>
            <a:ext cx="3876675" cy="2286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408" y="1811138"/>
            <a:ext cx="4362450" cy="17430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/>
          <p:cNvSpPr txBox="1"/>
          <p:nvPr/>
        </p:nvSpPr>
        <p:spPr>
          <a:xfrm>
            <a:off x="5506496" y="3747329"/>
            <a:ext cx="4891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mtClean="0"/>
              <a:t>이를 간단하게 </a:t>
            </a:r>
            <a:r>
              <a:rPr lang="ko-KR" altLang="en-US" sz="2800" dirty="0" smtClean="0"/>
              <a:t>사용할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수 있는</a:t>
            </a:r>
            <a:endParaRPr lang="en-US" altLang="ko-KR" sz="2800" dirty="0" smtClean="0"/>
          </a:p>
          <a:p>
            <a:pPr algn="ctr"/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스튜디오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629" y="5143108"/>
            <a:ext cx="2937738" cy="11601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018" y="4795840"/>
            <a:ext cx="1976019" cy="18547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52037" y="5834746"/>
            <a:ext cx="293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오히려 전문 게임 엔진들은 정보가 추가로 더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6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모티브를 준 게임들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38" y="1367309"/>
            <a:ext cx="4175509" cy="397561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59" y="1367309"/>
            <a:ext cx="5332128" cy="397561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1630135" y="5436159"/>
            <a:ext cx="235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/>
              <a:t>다운웰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91966" y="5408252"/>
            <a:ext cx="235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굴착소년 쿵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12029" y="5935242"/>
            <a:ext cx="890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로그라이크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 </a:t>
            </a:r>
            <a:r>
              <a:rPr lang="ko-KR" altLang="en-US" sz="2400" dirty="0" smtClean="0"/>
              <a:t>다양한 아이템과 적 </a:t>
            </a:r>
            <a:r>
              <a:rPr lang="en-US" altLang="ko-KR" sz="2400" dirty="0" smtClean="0"/>
              <a:t>+ </a:t>
            </a:r>
            <a:r>
              <a:rPr lang="ko-KR" altLang="en-US" sz="2400" dirty="0" smtClean="0"/>
              <a:t>넓은 상하좌우 플레이 범위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 </a:t>
            </a:r>
            <a:r>
              <a:rPr lang="en-US" altLang="ko-KR" sz="2400" dirty="0" smtClean="0"/>
              <a:t>+ </a:t>
            </a:r>
            <a:r>
              <a:rPr lang="ko-KR" altLang="en-US" sz="2400" b="1" dirty="0" smtClean="0"/>
              <a:t>센서를 이용한 플레이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57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구상안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47" y="1462492"/>
            <a:ext cx="4055919" cy="44961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67" y="1462492"/>
            <a:ext cx="4188457" cy="44961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/>
          <p:cNvSpPr txBox="1"/>
          <p:nvPr/>
        </p:nvSpPr>
        <p:spPr>
          <a:xfrm>
            <a:off x="361742" y="6053856"/>
            <a:ext cx="1028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하지만 게임의 자유도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즉 모험을 하고 있다는 느낌은 주지 못한다 </a:t>
            </a:r>
            <a:r>
              <a:rPr lang="en-US" altLang="ko-KR" sz="2000" dirty="0" smtClean="0"/>
              <a:t>+ </a:t>
            </a:r>
            <a:r>
              <a:rPr lang="ko-KR" altLang="en-US" sz="2000" dirty="0" err="1" smtClean="0"/>
              <a:t>입체성이</a:t>
            </a:r>
            <a:r>
              <a:rPr lang="ko-KR" altLang="en-US" sz="2000" dirty="0" smtClean="0"/>
              <a:t> 부족하다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차별화는 잘 되고 있는가</a:t>
            </a:r>
            <a:r>
              <a:rPr lang="en-US" altLang="ko-KR" sz="2000" dirty="0" smtClean="0"/>
              <a:t>??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47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변경한 </a:t>
            </a:r>
            <a:r>
              <a:rPr lang="ko-KR" altLang="en-US" dirty="0" err="1" smtClean="0"/>
              <a:t>구상안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295" y="5937794"/>
            <a:ext cx="1028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로그라이트</a:t>
            </a:r>
            <a:r>
              <a:rPr lang="ko-KR" altLang="en-US" sz="2000" dirty="0" smtClean="0"/>
              <a:t> 장르의 무한한 공간 제공                    모험을 하고 있다는 느낌 제공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3106" y="1850325"/>
            <a:ext cx="3472296" cy="3472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14" y="1309631"/>
            <a:ext cx="2088283" cy="4292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5" y="1318057"/>
            <a:ext cx="2207107" cy="45368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0919" y="5602214"/>
            <a:ext cx="3064747" cy="41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센서를 분석해 보자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2578" y="45915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가속도 센서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47" y="2432702"/>
            <a:ext cx="3677420" cy="2086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9962"/>
            <a:ext cx="3680301" cy="2491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8285" y="457843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각속도 센서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212" y="2550244"/>
            <a:ext cx="2657475" cy="2190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7931" y="457843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지자기 센서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741" y="5324173"/>
            <a:ext cx="294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중력에 의해 반응</a:t>
            </a:r>
            <a:endParaRPr lang="en-US" altLang="ko-KR" sz="2400" dirty="0"/>
          </a:p>
          <a:p>
            <a:pPr algn="ctr"/>
            <a:r>
              <a:rPr lang="ko-KR" altLang="en-US" sz="2400" dirty="0" smtClean="0"/>
              <a:t>회전과는 크게 무관</a:t>
            </a:r>
            <a:endParaRPr lang="en-US" altLang="ko-KR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80301" y="5324172"/>
            <a:ext cx="3499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회전에 반응하나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회전이 없으면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이 됨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47267" y="5324172"/>
            <a:ext cx="356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방위 정보만 알려주는데</a:t>
            </a:r>
            <a:r>
              <a:rPr lang="en-US" altLang="ko-KR" sz="2400" dirty="0" smtClean="0"/>
              <a:t>..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8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센서 구동 방법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81" y="3131262"/>
            <a:ext cx="3343275" cy="33813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300956" y="3844695"/>
            <a:ext cx="994786" cy="1516041"/>
            <a:chOff x="5189974" y="3131262"/>
            <a:chExt cx="994786" cy="151604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189974" y="3131262"/>
              <a:ext cx="994786" cy="1516041"/>
            </a:xfrm>
            <a:prstGeom prst="roundRect">
              <a:avLst>
                <a:gd name="adj" fmla="val 743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290457" y="3249458"/>
              <a:ext cx="793819" cy="1076298"/>
            </a:xfrm>
            <a:prstGeom prst="roundRect">
              <a:avLst>
                <a:gd name="adj" fmla="val 33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290456" y="4398989"/>
              <a:ext cx="793819" cy="175081"/>
            </a:xfrm>
            <a:prstGeom prst="roundRect">
              <a:avLst>
                <a:gd name="adj" fmla="val 2238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50077" y="3844695"/>
            <a:ext cx="994786" cy="1516041"/>
            <a:chOff x="5189974" y="3131262"/>
            <a:chExt cx="994786" cy="1516041"/>
          </a:xfrm>
          <a:scene3d>
            <a:camera prst="perspectiveRelaxedModerately"/>
            <a:lightRig rig="threePt" dir="t"/>
          </a:scene3d>
        </p:grpSpPr>
        <p:sp>
          <p:nvSpPr>
            <p:cNvPr id="13" name="모서리가 둥근 직사각형 12"/>
            <p:cNvSpPr/>
            <p:nvPr/>
          </p:nvSpPr>
          <p:spPr>
            <a:xfrm>
              <a:off x="5189974" y="3131262"/>
              <a:ext cx="994786" cy="1516041"/>
            </a:xfrm>
            <a:prstGeom prst="roundRect">
              <a:avLst>
                <a:gd name="adj" fmla="val 743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90457" y="3249458"/>
              <a:ext cx="793819" cy="1076298"/>
            </a:xfrm>
            <a:prstGeom prst="roundRect">
              <a:avLst>
                <a:gd name="adj" fmla="val 33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290456" y="4398989"/>
              <a:ext cx="793819" cy="175081"/>
            </a:xfrm>
            <a:prstGeom prst="roundRect">
              <a:avLst>
                <a:gd name="adj" fmla="val 2238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99198" y="3743019"/>
            <a:ext cx="994786" cy="1516041"/>
            <a:chOff x="5189974" y="3131262"/>
            <a:chExt cx="994786" cy="1516041"/>
          </a:xfrm>
          <a:scene3d>
            <a:camera prst="orthographicFront">
              <a:rot lat="0" lon="0" rev="1800000"/>
            </a:camera>
            <a:lightRig rig="threePt" dir="t"/>
          </a:scene3d>
        </p:grpSpPr>
        <p:sp>
          <p:nvSpPr>
            <p:cNvPr id="17" name="모서리가 둥근 직사각형 16"/>
            <p:cNvSpPr/>
            <p:nvPr/>
          </p:nvSpPr>
          <p:spPr>
            <a:xfrm>
              <a:off x="5189974" y="3131262"/>
              <a:ext cx="994786" cy="1516041"/>
            </a:xfrm>
            <a:prstGeom prst="roundRect">
              <a:avLst>
                <a:gd name="adj" fmla="val 743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290457" y="3249458"/>
              <a:ext cx="793819" cy="1076298"/>
            </a:xfrm>
            <a:prstGeom prst="roundRect">
              <a:avLst>
                <a:gd name="adj" fmla="val 33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290456" y="4398989"/>
              <a:ext cx="793819" cy="175081"/>
            </a:xfrm>
            <a:prstGeom prst="roundRect">
              <a:avLst>
                <a:gd name="adj" fmla="val 2238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26918" y="4063928"/>
            <a:ext cx="994786" cy="1516041"/>
            <a:chOff x="5189974" y="3131262"/>
            <a:chExt cx="994786" cy="1516041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21" name="모서리가 둥근 직사각형 20"/>
            <p:cNvSpPr/>
            <p:nvPr/>
          </p:nvSpPr>
          <p:spPr>
            <a:xfrm>
              <a:off x="5189974" y="3131262"/>
              <a:ext cx="994786" cy="1516041"/>
            </a:xfrm>
            <a:prstGeom prst="roundRect">
              <a:avLst>
                <a:gd name="adj" fmla="val 743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90457" y="3249458"/>
              <a:ext cx="793819" cy="1076298"/>
            </a:xfrm>
            <a:prstGeom prst="roundRect">
              <a:avLst>
                <a:gd name="adj" fmla="val 3396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290456" y="4398989"/>
              <a:ext cx="793819" cy="175081"/>
            </a:xfrm>
            <a:prstGeom prst="roundRect">
              <a:avLst>
                <a:gd name="adj" fmla="val 2238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22838" y="5478932"/>
            <a:ext cx="77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: 0</a:t>
            </a:r>
          </a:p>
          <a:p>
            <a:r>
              <a:rPr lang="en-US" altLang="ko-KR" sz="1200" dirty="0" smtClean="0"/>
              <a:t>Y : 1</a:t>
            </a:r>
          </a:p>
          <a:p>
            <a:endParaRPr lang="en-US" altLang="ko-KR" sz="12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82453" y="5462821"/>
            <a:ext cx="77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: 0</a:t>
            </a:r>
          </a:p>
          <a:p>
            <a:r>
              <a:rPr lang="en-US" altLang="ko-KR" sz="1200" dirty="0" smtClean="0"/>
              <a:t>Y : 0.7</a:t>
            </a:r>
          </a:p>
          <a:p>
            <a:endParaRPr lang="en-US" altLang="ko-KR" sz="12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729482" y="5455353"/>
            <a:ext cx="77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: 0.4</a:t>
            </a:r>
          </a:p>
          <a:p>
            <a:r>
              <a:rPr lang="en-US" altLang="ko-KR" sz="1200" dirty="0" smtClean="0"/>
              <a:t>Y : 0.8</a:t>
            </a:r>
          </a:p>
          <a:p>
            <a:endParaRPr lang="en-US" altLang="ko-KR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9348800" y="5428444"/>
            <a:ext cx="77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X : -1</a:t>
            </a:r>
          </a:p>
          <a:p>
            <a:r>
              <a:rPr lang="en-US" altLang="ko-KR" sz="1200" dirty="0" smtClean="0"/>
              <a:t>Y : 0</a:t>
            </a:r>
          </a:p>
          <a:p>
            <a:endParaRPr lang="en-US" altLang="ko-KR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00785" y="1556788"/>
            <a:ext cx="101809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내가 원한 것은 절대적인 회전 벡터를 얻고 싶었다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 smtClean="0"/>
              <a:t>그래서 사용한 것이 </a:t>
            </a:r>
            <a:r>
              <a:rPr lang="en-US" altLang="ko-KR" sz="2800" dirty="0" smtClean="0"/>
              <a:t>rotation vector </a:t>
            </a:r>
            <a:r>
              <a:rPr lang="ko-KR" altLang="en-US" sz="2800" dirty="0" smtClean="0"/>
              <a:t>위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개 센서 값의 합성 센서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59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en-US" altLang="ko-KR" dirty="0" smtClean="0"/>
              <a:t>Rotation sensor</a:t>
            </a:r>
            <a:r>
              <a:rPr lang="ko-KR" altLang="en-US" dirty="0" smtClean="0"/>
              <a:t>의 내용</a:t>
            </a:r>
            <a:endParaRPr lang="ko-KR" altLang="en-US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3309" y="2124272"/>
            <a:ext cx="3600952" cy="1067620"/>
          </a:xfrm>
          <a:prstGeom prst="rect">
            <a:avLst/>
          </a:prstGeom>
          <a:noFill/>
        </p:spPr>
      </p:pic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3309" y="3195842"/>
            <a:ext cx="7346667" cy="940952"/>
          </a:xfrm>
          <a:prstGeom prst="rect">
            <a:avLst/>
          </a:prstGeom>
          <a:noFill/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5275" y="5338983"/>
            <a:ext cx="3184763" cy="922857"/>
          </a:xfrm>
          <a:prstGeom prst="rect">
            <a:avLst/>
          </a:prstGeom>
          <a:noFill/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0498" y="5338982"/>
            <a:ext cx="3148572" cy="850476"/>
          </a:xfrm>
          <a:prstGeom prst="rect">
            <a:avLst/>
          </a:prstGeom>
          <a:noFill/>
        </p:spPr>
      </p:pic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3310" y="4267412"/>
            <a:ext cx="7346667" cy="9409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33530" y="1497927"/>
            <a:ext cx="8922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Quaternion(Rotation Vector)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을 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이용한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Orientation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계산</a:t>
            </a:r>
          </a:p>
          <a:p>
            <a:endParaRPr lang="ko-KR" altLang="en-US" dirty="0"/>
          </a:p>
        </p:txBody>
      </p:sp>
      <p:pic>
        <p:nvPicPr>
          <p:cNvPr id="35" name="Picture 10" descr="http://www.nosco.ch/mathematics/notes/inc/img/enu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72648" y="3565145"/>
            <a:ext cx="2357454" cy="2463705"/>
          </a:xfrm>
          <a:prstGeom prst="rect">
            <a:avLst/>
          </a:prstGeom>
          <a:noFill/>
        </p:spPr>
      </p:pic>
      <p:pic>
        <p:nvPicPr>
          <p:cNvPr id="36" name="Picture 12" descr="http://i.stack.imgur.com/m0hOc.png"/>
          <p:cNvPicPr>
            <a:picLocks noChangeAspect="1" noChangeArrowheads="1"/>
          </p:cNvPicPr>
          <p:nvPr/>
        </p:nvPicPr>
        <p:blipFill>
          <a:blip r:embed="rId8" cstate="print"/>
          <a:srcRect r="56194"/>
          <a:stretch>
            <a:fillRect/>
          </a:stretch>
        </p:blipFill>
        <p:spPr bwMode="auto">
          <a:xfrm>
            <a:off x="9052591" y="1178645"/>
            <a:ext cx="2103318" cy="2286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34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1809720" y="928670"/>
            <a:ext cx="8358246" cy="428628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indent="-468000"/>
            <a:r>
              <a:rPr lang="en-US" altLang="ko-KR" sz="2000" b="1" dirty="0">
                <a:solidFill>
                  <a:schemeClr val="bg1"/>
                </a:solidFill>
              </a:rPr>
              <a:t>1)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(Extended) </a:t>
            </a:r>
            <a:r>
              <a:rPr lang="en-US" altLang="ko-KR" sz="2000" b="1" dirty="0" err="1">
                <a:solidFill>
                  <a:schemeClr val="bg1"/>
                </a:solidFill>
              </a:rPr>
              <a:t>Kalman</a:t>
            </a:r>
            <a:r>
              <a:rPr lang="en-US" altLang="ko-KR" sz="2000" b="1" dirty="0">
                <a:solidFill>
                  <a:schemeClr val="bg1"/>
                </a:solidFill>
              </a:rPr>
              <a:t> Filter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pPr indent="-468000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1524000" y="819866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385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9720" y="1571612"/>
            <a:ext cx="8365714" cy="891428"/>
          </a:xfrm>
          <a:prstGeom prst="rect">
            <a:avLst/>
          </a:prstGeom>
          <a:noFill/>
        </p:spPr>
      </p:pic>
      <p:sp>
        <p:nvSpPr>
          <p:cNvPr id="22938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389" name="Picture 1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40216" y="2653842"/>
            <a:ext cx="2622857" cy="274286"/>
          </a:xfrm>
          <a:prstGeom prst="rect">
            <a:avLst/>
          </a:prstGeom>
          <a:noFill/>
        </p:spPr>
      </p:pic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4" name="Rectangle 1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6" name="Rectangle 2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395" name="Picture 1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1159" y="3590396"/>
            <a:ext cx="1851428" cy="274286"/>
          </a:xfrm>
          <a:prstGeom prst="rect">
            <a:avLst/>
          </a:prstGeom>
          <a:noFill/>
        </p:spPr>
      </p:pic>
      <p:sp>
        <p:nvSpPr>
          <p:cNvPr id="229398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397" name="Picture 2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10250" y="3000373"/>
            <a:ext cx="2537143" cy="428571"/>
          </a:xfrm>
          <a:prstGeom prst="rect">
            <a:avLst/>
          </a:prstGeom>
          <a:noFill/>
        </p:spPr>
      </p:pic>
      <p:sp>
        <p:nvSpPr>
          <p:cNvPr id="229400" name="Rectangle 2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2" name="Rectangle 2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401" name="Picture 2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1160" y="3164009"/>
            <a:ext cx="2005715" cy="291429"/>
          </a:xfrm>
          <a:prstGeom prst="rect">
            <a:avLst/>
          </a:prstGeom>
          <a:noFill/>
        </p:spPr>
      </p:pic>
      <p:sp>
        <p:nvSpPr>
          <p:cNvPr id="229404" name="Rectangle 2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403" name="Picture 2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1158" y="4214818"/>
            <a:ext cx="3668571" cy="497142"/>
          </a:xfrm>
          <a:prstGeom prst="rect">
            <a:avLst/>
          </a:prstGeom>
          <a:noFill/>
        </p:spPr>
      </p:pic>
      <p:sp>
        <p:nvSpPr>
          <p:cNvPr id="229406" name="Rectangle 3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9405" name="Picture 29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52597" y="4998437"/>
            <a:ext cx="1851428" cy="274286"/>
          </a:xfrm>
          <a:prstGeom prst="rect">
            <a:avLst/>
          </a:prstGeom>
          <a:noFill/>
        </p:spPr>
      </p:pic>
      <p:sp>
        <p:nvSpPr>
          <p:cNvPr id="49" name="내용 개체 틀 2"/>
          <p:cNvSpPr txBox="1">
            <a:spLocks/>
          </p:cNvSpPr>
          <p:nvPr/>
        </p:nvSpPr>
        <p:spPr>
          <a:xfrm>
            <a:off x="1377158" y="5616460"/>
            <a:ext cx="9223370" cy="1000132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indent="-468000"/>
            <a:r>
              <a:rPr lang="ko-KR" altLang="en-US" sz="2000" b="1" dirty="0" smtClean="0">
                <a:solidFill>
                  <a:schemeClr val="bg1"/>
                </a:solidFill>
              </a:rPr>
              <a:t>해당 </a:t>
            </a:r>
            <a:r>
              <a:rPr lang="en-US" altLang="ko-KR" sz="2000" b="1" dirty="0">
                <a:solidFill>
                  <a:schemeClr val="bg1"/>
                </a:solidFill>
              </a:rPr>
              <a:t>state equation</a:t>
            </a:r>
            <a:r>
              <a:rPr lang="ko-KR" altLang="en-US" sz="2000" b="1" dirty="0">
                <a:solidFill>
                  <a:schemeClr val="bg1"/>
                </a:solidFill>
              </a:rPr>
              <a:t>과 </a:t>
            </a:r>
            <a:r>
              <a:rPr lang="en-US" altLang="ko-KR" sz="2000" b="1" dirty="0">
                <a:solidFill>
                  <a:schemeClr val="bg1"/>
                </a:solidFill>
              </a:rPr>
              <a:t>measurement equation</a:t>
            </a:r>
            <a:r>
              <a:rPr lang="ko-KR" altLang="en-US" sz="2000" b="1" dirty="0">
                <a:solidFill>
                  <a:schemeClr val="bg1"/>
                </a:solidFill>
              </a:rPr>
              <a:t>으로 </a:t>
            </a:r>
            <a:r>
              <a:rPr lang="en-US" altLang="ko-KR" sz="2000" b="1" dirty="0" err="1">
                <a:solidFill>
                  <a:schemeClr val="bg1"/>
                </a:solidFill>
              </a:rPr>
              <a:t>Kalman</a:t>
            </a:r>
            <a:r>
              <a:rPr lang="en-US" altLang="ko-KR" sz="2000" b="1" dirty="0">
                <a:solidFill>
                  <a:schemeClr val="bg1"/>
                </a:solidFill>
              </a:rPr>
              <a:t> filter </a:t>
            </a:r>
            <a:r>
              <a:rPr lang="ko-KR" altLang="en-US" sz="2000" b="1" dirty="0">
                <a:solidFill>
                  <a:schemeClr val="bg1"/>
                </a:solidFill>
              </a:rPr>
              <a:t>구현이 가능함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</a:rPr>
              <a:t>추정된 오차 성분으로 </a:t>
            </a:r>
            <a:r>
              <a:rPr lang="en-US" altLang="ko-KR" sz="2000" b="1" dirty="0">
                <a:solidFill>
                  <a:schemeClr val="bg1"/>
                </a:solidFill>
              </a:rPr>
              <a:t>Quaternion</a:t>
            </a:r>
            <a:r>
              <a:rPr lang="ko-KR" altLang="en-US" sz="2000" b="1" dirty="0">
                <a:solidFill>
                  <a:schemeClr val="bg1"/>
                </a:solidFill>
              </a:rPr>
              <a:t>을 보상하고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자이로의</a:t>
            </a:r>
            <a:r>
              <a:rPr lang="ko-KR" altLang="en-US" sz="2000" b="1" dirty="0">
                <a:solidFill>
                  <a:schemeClr val="bg1"/>
                </a:solidFill>
              </a:rPr>
              <a:t> 오차를 보상함</a:t>
            </a: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475326" y="66099"/>
            <a:ext cx="9692640" cy="81908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오차의 보정 방법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730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1809720" y="928670"/>
            <a:ext cx="8358246" cy="428628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indent="-468000"/>
            <a:r>
              <a:rPr lang="en-US" altLang="ko-KR" sz="2000" b="1" dirty="0">
                <a:solidFill>
                  <a:schemeClr val="bg1"/>
                </a:solidFill>
              </a:rPr>
              <a:t>2)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</a:rPr>
              <a:t>Mahony</a:t>
            </a:r>
            <a:r>
              <a:rPr lang="en-US" altLang="ko-KR" sz="2000" b="1" dirty="0">
                <a:solidFill>
                  <a:schemeClr val="bg1"/>
                </a:solidFill>
              </a:rPr>
              <a:t> Filter(2008) 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pPr indent="-468000"/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1524000" y="819866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4" name="Rectangle 1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6" name="Rectangle 2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8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0" name="Rectangle 2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2" name="Rectangle 2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4" name="Rectangle 2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6" name="Rectangle 3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1502737" y="3928975"/>
            <a:ext cx="8972212" cy="1000132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indent="-468000"/>
            <a:r>
              <a:rPr lang="ko-KR" altLang="en-US" sz="2000" b="1" dirty="0" err="1" smtClean="0">
                <a:solidFill>
                  <a:schemeClr val="bg1"/>
                </a:solidFill>
              </a:rPr>
              <a:t>가속계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측정치와 </a:t>
            </a:r>
            <a:r>
              <a:rPr lang="en-US" altLang="ko-KR" sz="2000" b="1" dirty="0">
                <a:solidFill>
                  <a:schemeClr val="bg1"/>
                </a:solidFill>
              </a:rPr>
              <a:t>upward vector</a:t>
            </a:r>
            <a:r>
              <a:rPr lang="ko-KR" altLang="en-US" sz="2000" b="1" dirty="0">
                <a:solidFill>
                  <a:schemeClr val="bg1"/>
                </a:solidFill>
              </a:rPr>
              <a:t>를 비교하고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지자기 </a:t>
            </a:r>
            <a:r>
              <a:rPr lang="ko-KR" altLang="en-US" sz="2000" b="1" dirty="0">
                <a:solidFill>
                  <a:schemeClr val="bg1"/>
                </a:solidFill>
              </a:rPr>
              <a:t>측정치와 </a:t>
            </a:r>
            <a:r>
              <a:rPr lang="en-US" altLang="ko-KR" sz="2000" b="1" dirty="0">
                <a:solidFill>
                  <a:schemeClr val="bg1"/>
                </a:solidFill>
              </a:rPr>
              <a:t>northward vector</a:t>
            </a:r>
            <a:r>
              <a:rPr lang="ko-KR" altLang="en-US" sz="2000" b="1" dirty="0">
                <a:solidFill>
                  <a:schemeClr val="bg1"/>
                </a:solidFill>
              </a:rPr>
              <a:t>를 비교하여 두 개의 </a:t>
            </a:r>
            <a:r>
              <a:rPr lang="en-US" altLang="ko-KR" sz="2000" b="1" dirty="0">
                <a:solidFill>
                  <a:schemeClr val="bg1"/>
                </a:solidFill>
              </a:rPr>
              <a:t>vector</a:t>
            </a:r>
            <a:r>
              <a:rPr lang="ko-KR" altLang="en-US" sz="2000" b="1" dirty="0">
                <a:solidFill>
                  <a:schemeClr val="bg1"/>
                </a:solidFill>
              </a:rPr>
              <a:t>를 각각 </a:t>
            </a:r>
            <a:r>
              <a:rPr lang="en-US" altLang="ko-KR" sz="2000" b="1" dirty="0">
                <a:solidFill>
                  <a:schemeClr val="bg1"/>
                </a:solidFill>
              </a:rPr>
              <a:t>align</a:t>
            </a:r>
            <a:r>
              <a:rPr lang="ko-KR" altLang="en-US" sz="2000" b="1" dirty="0">
                <a:solidFill>
                  <a:schemeClr val="bg1"/>
                </a:solidFill>
              </a:rPr>
              <a:t>하기 위한 각속도를 계산함  </a:t>
            </a:r>
          </a:p>
          <a:p>
            <a:pPr indent="-468000"/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52597" y="1571612"/>
            <a:ext cx="6960001" cy="891428"/>
          </a:xfrm>
          <a:prstGeom prst="rect">
            <a:avLst/>
          </a:prstGeom>
          <a:noFill/>
        </p:spPr>
      </p:pic>
      <p:pic>
        <p:nvPicPr>
          <p:cNvPr id="23757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52597" y="2626154"/>
            <a:ext cx="3445715" cy="874285"/>
          </a:xfrm>
          <a:prstGeom prst="rect">
            <a:avLst/>
          </a:prstGeom>
          <a:noFill/>
        </p:spPr>
      </p:pic>
      <p:pic>
        <p:nvPicPr>
          <p:cNvPr id="23757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81225" y="5429265"/>
            <a:ext cx="599999" cy="874285"/>
          </a:xfrm>
          <a:prstGeom prst="rect">
            <a:avLst/>
          </a:prstGeom>
          <a:noFill/>
        </p:spPr>
      </p:pic>
      <p:pic>
        <p:nvPicPr>
          <p:cNvPr id="237569" name="Picture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67240" y="5357827"/>
            <a:ext cx="3771428" cy="1062857"/>
          </a:xfrm>
          <a:prstGeom prst="rect">
            <a:avLst/>
          </a:prstGeom>
          <a:noFill/>
        </p:spPr>
      </p:pic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7575" name="Rectangle 7"/>
          <p:cNvSpPr>
            <a:spLocks noChangeArrowheads="1"/>
          </p:cNvSpPr>
          <p:nvPr/>
        </p:nvSpPr>
        <p:spPr bwMode="auto">
          <a:xfrm>
            <a:off x="1524001" y="9964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7576" name="Rectangle 8"/>
          <p:cNvSpPr>
            <a:spLocks noChangeArrowheads="1"/>
          </p:cNvSpPr>
          <p:nvPr/>
        </p:nvSpPr>
        <p:spPr bwMode="auto">
          <a:xfrm>
            <a:off x="1524000" y="3072541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7580" name="Rectangle 12"/>
          <p:cNvSpPr>
            <a:spLocks noChangeArrowheads="1"/>
          </p:cNvSpPr>
          <p:nvPr/>
        </p:nvSpPr>
        <p:spPr bwMode="auto">
          <a:xfrm>
            <a:off x="1524000" y="105490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37579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67372" y="2626337"/>
            <a:ext cx="3737144" cy="874285"/>
          </a:xfrm>
          <a:prstGeom prst="rect">
            <a:avLst/>
          </a:prstGeom>
          <a:noFill/>
        </p:spPr>
      </p:pic>
      <p:sp>
        <p:nvSpPr>
          <p:cNvPr id="47" name="오른쪽 화살표 46"/>
          <p:cNvSpPr/>
          <p:nvPr/>
        </p:nvSpPr>
        <p:spPr>
          <a:xfrm>
            <a:off x="3524232" y="5572140"/>
            <a:ext cx="571504" cy="500066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475326" y="66099"/>
            <a:ext cx="9692640" cy="81908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오차의 보정 방법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488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3" name="Rectangle 7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6" name="Rectangle 1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88" name="Rectangle 1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0" name="Rectangle 1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2" name="Rectangle 1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4" name="Rectangle 1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6" name="Rectangle 2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398" name="Rectangle 2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0" name="Rectangle 2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2" name="Rectangle 2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4" name="Rectangle 2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9406" name="Rectangle 30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7580" name="Rectangle 12"/>
          <p:cNvSpPr>
            <a:spLocks noChangeArrowheads="1"/>
          </p:cNvSpPr>
          <p:nvPr/>
        </p:nvSpPr>
        <p:spPr bwMode="auto">
          <a:xfrm>
            <a:off x="1524000" y="105490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</a:t>
            </a:r>
            <a:endParaRPr kumimoji="1" lang="en-US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475326" y="66099"/>
            <a:ext cx="9692640" cy="819085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센서를 사용함에 있어서</a:t>
            </a:r>
            <a:r>
              <a:rPr lang="en-US" altLang="ko-KR" sz="3600" dirty="0" smtClean="0"/>
              <a:t>…</a:t>
            </a:r>
            <a:endParaRPr lang="ko-KR" altLang="en-US" sz="3600" dirty="0"/>
          </a:p>
        </p:txBody>
      </p:sp>
      <p:pic>
        <p:nvPicPr>
          <p:cNvPr id="37" name="Picture 2" descr="Android Sensors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8434" y="1095296"/>
            <a:ext cx="4374084" cy="515627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6641960" y="2130251"/>
            <a:ext cx="4230356" cy="512465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Software development kit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641960" y="3220497"/>
            <a:ext cx="4230356" cy="512465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HAL(Hardware </a:t>
            </a:r>
            <a:r>
              <a:rPr lang="en-US" altLang="ko-KR" dirty="0"/>
              <a:t>Abstraction </a:t>
            </a:r>
            <a:r>
              <a:rPr lang="en-US" altLang="ko-KR" dirty="0" smtClean="0"/>
              <a:t>Layer)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641960" y="4310743"/>
            <a:ext cx="4230356" cy="1195754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센서 허브 </a:t>
            </a:r>
            <a:r>
              <a:rPr lang="en-US" altLang="ko-KR" dirty="0" smtClean="0"/>
              <a:t>: CPU</a:t>
            </a:r>
            <a:r>
              <a:rPr lang="ko-KR" altLang="en-US" dirty="0" smtClean="0"/>
              <a:t>의 연산을 대체해 센서들의 전력 소모를 줄어줄 뿐만 아니라 지각 능력 향상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7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과연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게임이란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9" y="1522701"/>
            <a:ext cx="5418888" cy="3814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57" y="2640846"/>
            <a:ext cx="6163355" cy="375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1047" y="6026448"/>
            <a:ext cx="1028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상대적으로 약한 블록을 찾아 땅을 파 내려가며 모험을 즐긴다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에너지를 잘 보존해야 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구현 내용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20" y="1548268"/>
            <a:ext cx="2144313" cy="4407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51" y="1548267"/>
            <a:ext cx="2144313" cy="44077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89" y="1548268"/>
            <a:ext cx="2144313" cy="44077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8" y="1548267"/>
            <a:ext cx="2144313" cy="44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보완해야 하는 요소들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295" y="5453878"/>
            <a:ext cx="10284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게임 진행을 위협하는 적 </a:t>
            </a:r>
            <a:r>
              <a:rPr lang="ko-KR" altLang="en-US" sz="2000" dirty="0" err="1" smtClean="0"/>
              <a:t>몬스터</a:t>
            </a:r>
            <a:r>
              <a:rPr lang="ko-KR" altLang="en-US" sz="2000" dirty="0" smtClean="0"/>
              <a:t>       그래픽의 통일성         다양한 </a:t>
            </a:r>
            <a:r>
              <a:rPr lang="ko-KR" altLang="en-US" sz="2000" dirty="0" err="1" smtClean="0"/>
              <a:t>이펙트와</a:t>
            </a:r>
            <a:r>
              <a:rPr lang="ko-KR" altLang="en-US" sz="2000" dirty="0" smtClean="0"/>
              <a:t> 사운드</a:t>
            </a:r>
            <a:endParaRPr lang="en-US" altLang="ko-KR" sz="2000" dirty="0" smtClean="0"/>
          </a:p>
          <a:p>
            <a:r>
              <a:rPr lang="ko-KR" altLang="en-US" sz="2000" dirty="0" smtClean="0"/>
              <a:t>다양한 게임 아이템</a:t>
            </a:r>
            <a:r>
              <a:rPr lang="en-US" altLang="ko-KR" sz="2000" dirty="0" smtClean="0"/>
              <a:t>					    </a:t>
            </a:r>
            <a:r>
              <a:rPr lang="ko-KR" altLang="en-US" sz="2000" dirty="0" smtClean="0"/>
              <a:t>추가적인 센서 사용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82" y="1731240"/>
            <a:ext cx="1811013" cy="372263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821" y="2791794"/>
            <a:ext cx="2173218" cy="15274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78" y="3306824"/>
            <a:ext cx="1533525" cy="1114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159" y="1970262"/>
            <a:ext cx="13239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>
            <a:normAutofit/>
          </a:bodyPr>
          <a:lstStyle/>
          <a:p>
            <a:r>
              <a:rPr lang="en-US" altLang="ko-KR" sz="6000" dirty="0" smtClean="0"/>
              <a:t>Special Thanks</a:t>
            </a:r>
            <a:r>
              <a:rPr lang="ko-KR" altLang="en-US" sz="6000" dirty="0" smtClean="0"/>
              <a:t> </a:t>
            </a:r>
            <a:endParaRPr lang="ko-KR" altLang="en-US" sz="6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33" y="1453884"/>
            <a:ext cx="8953500" cy="33528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408017" y="4806684"/>
            <a:ext cx="8143932" cy="1936174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정도형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現 삼성전자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무선개발실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자문역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前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Sensor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개발그룹장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상무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2012.01 ~ 2018.12)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前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GPS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개발그룹장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상무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2010.11 ~ 2011.12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2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 rot="19897832">
            <a:off x="-673002" y="-682263"/>
            <a:ext cx="3988095" cy="1537849"/>
          </a:xfrm>
          <a:prstGeom prst="rect">
            <a:avLst/>
          </a:prstGeom>
          <a:gradFill flip="none" rotWithShape="1">
            <a:gsLst>
              <a:gs pos="39000">
                <a:srgbClr val="F0A22E"/>
              </a:gs>
              <a:gs pos="100000">
                <a:srgbClr val="7F3900"/>
              </a:gs>
              <a:gs pos="0">
                <a:srgbClr val="F0A22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361311">
            <a:off x="8505130" y="-634584"/>
            <a:ext cx="3988095" cy="153784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3B2C2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241130">
            <a:off x="209409" y="6637283"/>
            <a:ext cx="7047961" cy="580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4120" y="2874449"/>
            <a:ext cx="6440992" cy="810107"/>
          </a:xfrm>
          <a:prstGeom prst="rect">
            <a:avLst/>
          </a:prstGeom>
          <a:solidFill>
            <a:srgbClr val="3B2C24"/>
          </a:solidFill>
          <a:ln>
            <a:noFill/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40970" y="2145787"/>
            <a:ext cx="5657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Q </a:t>
            </a:r>
            <a:r>
              <a:rPr lang="en-US" altLang="ko-KR" sz="60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&amp;</a:t>
            </a:r>
            <a:r>
              <a:rPr lang="en-US" altLang="ko-KR" sz="8800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 A</a:t>
            </a:r>
            <a:endParaRPr lang="ko-KR" altLang="en-US" sz="8800" dirty="0">
              <a:ln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716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고액의 </a:t>
            </a:r>
            <a:r>
              <a:rPr lang="ko-KR" altLang="en-US" dirty="0" err="1" smtClean="0"/>
              <a:t>과금을</a:t>
            </a:r>
            <a:r>
              <a:rPr lang="ko-KR" altLang="en-US" dirty="0" smtClean="0"/>
              <a:t> 위한 수단인가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0" y="1709462"/>
            <a:ext cx="4257069" cy="25048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97" y="1518034"/>
            <a:ext cx="5817995" cy="3069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82" y="4556449"/>
            <a:ext cx="3810000" cy="202882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604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우리가 쓰는 </a:t>
            </a:r>
            <a:r>
              <a:rPr lang="ko-KR" altLang="en-US" dirty="0" err="1" smtClean="0"/>
              <a:t>스마트폰은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2578" y="45915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가속도 센서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27" y="2423923"/>
            <a:ext cx="3677420" cy="20866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9962"/>
            <a:ext cx="3680301" cy="24915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5396" y="456648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214" y="2400770"/>
            <a:ext cx="2657475" cy="2190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4015" y="45915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지자기 센서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5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다양한 센서들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9194" y="35591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근접 센서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97" y="1276140"/>
            <a:ext cx="2956932" cy="22830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593" y="1617279"/>
            <a:ext cx="4239411" cy="19418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97" y="4053761"/>
            <a:ext cx="3451608" cy="23143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2419194" y="637123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지문인식 센서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008" y="3809136"/>
            <a:ext cx="1484578" cy="24244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33655" y="62988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홀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18240" y="35591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밝기 센서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5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센서를 이용한 게임들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0166" y="597298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활 </a:t>
            </a:r>
            <a:r>
              <a:rPr lang="en-US" altLang="ko-KR" dirty="0"/>
              <a:t> </a:t>
            </a:r>
            <a:r>
              <a:rPr lang="ko-KR" altLang="en-US" dirty="0" smtClean="0"/>
              <a:t>그리고 활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53" y="1762101"/>
            <a:ext cx="4867642" cy="20172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53" y="3890051"/>
            <a:ext cx="4937458" cy="194294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0" y="1543493"/>
            <a:ext cx="3744394" cy="23097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897" y="3853253"/>
            <a:ext cx="3258680" cy="2597422"/>
          </a:xfrm>
          <a:prstGeom prst="rect">
            <a:avLst/>
          </a:prstGeom>
          <a:effectLst/>
        </p:spPr>
      </p:pic>
      <p:sp>
        <p:nvSpPr>
          <p:cNvPr id="17" name="TextBox 16"/>
          <p:cNvSpPr txBox="1"/>
          <p:nvPr/>
        </p:nvSpPr>
        <p:spPr>
          <a:xfrm>
            <a:off x="1783897" y="6400066"/>
            <a:ext cx="332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닌텐도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wii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링피트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센서를 이용한 게임의 잠재력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72" y="1777402"/>
            <a:ext cx="1979208" cy="262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2" y="1938175"/>
            <a:ext cx="5189372" cy="24661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40147" y="4380458"/>
            <a:ext cx="371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상당한 판매량</a:t>
            </a:r>
            <a:r>
              <a:rPr lang="en-US" altLang="ko-KR" dirty="0" smtClean="0"/>
              <a:t>(1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163</a:t>
            </a:r>
            <a:r>
              <a:rPr lang="ko-KR" altLang="en-US" dirty="0" smtClean="0"/>
              <a:t>만대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Wii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18857" y="4458501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엄청난 열풍의 </a:t>
            </a:r>
            <a:r>
              <a:rPr lang="ko-KR" altLang="en-US" dirty="0" err="1" smtClean="0"/>
              <a:t>링피트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품귀현상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7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047" y="-61620"/>
            <a:ext cx="9692640" cy="1428929"/>
          </a:xfrm>
        </p:spPr>
        <p:txBody>
          <a:bodyPr/>
          <a:lstStyle/>
          <a:p>
            <a:r>
              <a:rPr lang="ko-KR" altLang="en-US" dirty="0" smtClean="0"/>
              <a:t>센서 게임의 한계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8634" y="1506683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센서를 정교하게 이용한 방식은 피로할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6951" y="2015389"/>
            <a:ext cx="128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인식 오류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45163" y="2015389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정교하지 못한 손</a:t>
            </a:r>
            <a:endParaRPr lang="ko-KR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525863" y="2015389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편한 방식을 추구하는 유저들 </a:t>
            </a:r>
            <a:endParaRPr lang="ko-KR" altLang="en-US" sz="2000" dirty="0"/>
          </a:p>
        </p:txBody>
      </p:sp>
      <p:sp>
        <p:nvSpPr>
          <p:cNvPr id="7" name="이등변 삼각형 6"/>
          <p:cNvSpPr/>
          <p:nvPr/>
        </p:nvSpPr>
        <p:spPr>
          <a:xfrm rot="5400000">
            <a:off x="558717" y="1523063"/>
            <a:ext cx="228086" cy="336573"/>
          </a:xfrm>
          <a:prstGeom prst="triangle">
            <a:avLst/>
          </a:prstGeom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53" y="2836024"/>
            <a:ext cx="3347516" cy="298175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63" y="5121390"/>
            <a:ext cx="3509440" cy="72659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422" y="2944002"/>
            <a:ext cx="1619442" cy="20841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74" y="2805820"/>
            <a:ext cx="3268907" cy="304216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861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2760" y="-197691"/>
            <a:ext cx="9692640" cy="1428929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센서게임의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지향점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3612" y="808271"/>
            <a:ext cx="3403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너무 정교한 컨트롤은 지양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45179" y="1515283"/>
            <a:ext cx="3544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한 두 번의 컨트롤이</a:t>
            </a:r>
            <a:endParaRPr lang="en-US" altLang="ko-KR" sz="2000" dirty="0" smtClean="0"/>
          </a:p>
          <a:p>
            <a:r>
              <a:rPr lang="ko-KR" altLang="en-US" sz="2000" dirty="0" smtClean="0"/>
              <a:t>사망에 이르게 해서는 안 된다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3" y="2507215"/>
            <a:ext cx="4400499" cy="15422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2" y="4124634"/>
            <a:ext cx="4445580" cy="211539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57" y="1240079"/>
            <a:ext cx="3725967" cy="2255408"/>
          </a:xfrm>
          <a:prstGeom prst="rect">
            <a:avLst/>
          </a:prstGeom>
          <a:ln w="98425">
            <a:solidFill>
              <a:schemeClr val="tx2">
                <a:lumMod val="50000"/>
              </a:schemeClr>
            </a:solidFill>
          </a:ln>
          <a:effectLst>
            <a:softEdge rad="63500"/>
          </a:effectLst>
        </p:spPr>
      </p:pic>
      <p:sp>
        <p:nvSpPr>
          <p:cNvPr id="16" name="TextBox 15"/>
          <p:cNvSpPr txBox="1"/>
          <p:nvPr/>
        </p:nvSpPr>
        <p:spPr>
          <a:xfrm>
            <a:off x="5963145" y="3649375"/>
            <a:ext cx="3864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체험이나 </a:t>
            </a:r>
            <a:r>
              <a:rPr lang="ko-KR" altLang="en-US" sz="2000" dirty="0" err="1" smtClean="0"/>
              <a:t>몰입감</a:t>
            </a:r>
            <a:r>
              <a:rPr lang="ko-KR" altLang="en-US" sz="2000" dirty="0" smtClean="0"/>
              <a:t> 증대가 주 목적</a:t>
            </a:r>
            <a:endParaRPr lang="ko-KR" altLang="en-US" sz="2000" dirty="0"/>
          </a:p>
        </p:txBody>
      </p:sp>
      <p:pic>
        <p:nvPicPr>
          <p:cNvPr id="1026" name="Picture 2" descr="i1521965383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44" y="4066084"/>
            <a:ext cx="3864789" cy="217394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9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귤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1151</TotalTime>
  <Words>433</Words>
  <Application>Microsoft Office PowerPoint</Application>
  <PresentationFormat>와이드스크린</PresentationFormat>
  <Paragraphs>98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Century Schoolbook</vt:lpstr>
      <vt:lpstr>굴림</vt:lpstr>
      <vt:lpstr>맑은 고딕</vt:lpstr>
      <vt:lpstr>Arial</vt:lpstr>
      <vt:lpstr>Times New Roman</vt:lpstr>
      <vt:lpstr>Wingdings</vt:lpstr>
      <vt:lpstr>Wingdings 2</vt:lpstr>
      <vt:lpstr>View</vt:lpstr>
      <vt:lpstr>PowerPoint 프레젠테이션</vt:lpstr>
      <vt:lpstr>과연 모바일 게임이란</vt:lpstr>
      <vt:lpstr>고액의 과금을 위한 수단인가? </vt:lpstr>
      <vt:lpstr>우리가 쓰는 스마트폰은..</vt:lpstr>
      <vt:lpstr>다양한 센서들</vt:lpstr>
      <vt:lpstr>센서를 이용한 게임들</vt:lpstr>
      <vt:lpstr>센서를 이용한 게임의 잠재력</vt:lpstr>
      <vt:lpstr>센서 게임의 한계</vt:lpstr>
      <vt:lpstr>센서게임의 지향점</vt:lpstr>
      <vt:lpstr>제작 방법과 환경</vt:lpstr>
      <vt:lpstr>모티브를 준 게임들</vt:lpstr>
      <vt:lpstr>최초 구상안</vt:lpstr>
      <vt:lpstr>변경한 구상안 </vt:lpstr>
      <vt:lpstr>센서를 분석해 보자</vt:lpstr>
      <vt:lpstr>센서 구동 방법</vt:lpstr>
      <vt:lpstr>Rotation sensor의 내용</vt:lpstr>
      <vt:lpstr>오차의 보정 방법</vt:lpstr>
      <vt:lpstr>오차의 보정 방법</vt:lpstr>
      <vt:lpstr>센서를 사용함에 있어서…</vt:lpstr>
      <vt:lpstr>구현 내용 </vt:lpstr>
      <vt:lpstr>결론, 보완해야 하는 요소들 </vt:lpstr>
      <vt:lpstr>Special Thanks 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훈용</dc:creator>
  <cp:lastModifiedBy>정 훈용</cp:lastModifiedBy>
  <cp:revision>156</cp:revision>
  <dcterms:created xsi:type="dcterms:W3CDTF">2019-12-16T12:53:35Z</dcterms:created>
  <dcterms:modified xsi:type="dcterms:W3CDTF">2019-12-17T09:24:24Z</dcterms:modified>
</cp:coreProperties>
</file>